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  <p:sldMasterId id="2147483708" r:id="rId4"/>
    <p:sldMasterId id="2147483720" r:id="rId5"/>
    <p:sldMasterId id="2147483732" r:id="rId6"/>
    <p:sldMasterId id="2147483744" r:id="rId7"/>
    <p:sldMasterId id="2147483756" r:id="rId8"/>
  </p:sldMasterIdLst>
  <p:sldIdLst>
    <p:sldId id="256" r:id="rId9"/>
    <p:sldId id="268" r:id="rId10"/>
    <p:sldId id="263" r:id="rId11"/>
    <p:sldId id="257" r:id="rId12"/>
    <p:sldId id="264" r:id="rId13"/>
    <p:sldId id="258" r:id="rId14"/>
    <p:sldId id="262" r:id="rId15"/>
    <p:sldId id="266" r:id="rId16"/>
    <p:sldId id="260" r:id="rId17"/>
    <p:sldId id="259" r:id="rId18"/>
    <p:sldId id="261" r:id="rId19"/>
    <p:sldId id="265" r:id="rId20"/>
    <p:sldId id="267" r:id="rId21"/>
  </p:sldIdLst>
  <p:sldSz cx="9144000" cy="6858000" type="screen4x3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4" d="100"/>
          <a:sy n="74" d="100"/>
        </p:scale>
        <p:origin x="-108" y="-6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viewProps" Target="view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F2D8E2C-F7EC-4381-9ED9-EA7333D674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53CBDBF6-D737-40B4-9ADF-D4D5CA76B1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BFCE9B7-6A5B-48B3-9CC2-966363F30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FE181BA-2903-40FC-B3E3-DBC70931F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DF16C0F-3E5E-4C2D-B98F-CA1266CFE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324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6427559-F48E-4C9F-A1F8-61C85CED1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34643CD-2FAC-4D99-ABB3-EEAF869648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C04322F-A6E9-4314-9D5C-41D0C7B2C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24D3AD7-F23E-4ACB-9233-B30EEFAC8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29CA9F8-5B03-4D74-9354-B374D5A2A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4695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641307E-E1DC-4FA6-8EE9-FE60F1B65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25A667B2-B774-4E70-92A6-CC2331C930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5B597E8-5029-48FD-8D7D-05A8F69C3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97B182C-C401-4630-B8FC-1C96ED1A9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95820F3-69FA-49D3-8265-32D115189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5615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ADA1FDF-2B10-4EF4-80CF-CC8CA3408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82CF98D-6364-42A8-9C2D-3596DCFE0F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9270361E-2F61-4206-A680-98D8992208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0D58AB73-1D6B-44C1-8257-010B03376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0D13AB9F-2EF8-4869-89CD-41C6B5A9E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5BF4533-183A-4FE0-BBF4-4CACD21A8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8102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F006AD4-7151-4D91-96DB-F47453704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53DCBDC-F55E-4772-BF0B-B32C95442C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8DE64E00-3BFE-4BC8-A9FD-78B585E27F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B49E927E-CDAB-4714-83F3-761C6405EE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509BB5EA-B580-499D-A5CE-FB39FA85F8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1E567ED5-2967-4928-AAB3-0B4ACAD29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421304A7-DC18-46CA-8A7A-2218C575B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DDF4FCCE-783E-496E-98EC-076196E0E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6849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9387EC4-816E-44FA-9C0B-95236A727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993BADBA-8A7B-463D-BDD7-5A6434851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DBCE8B2E-EDD8-4F46-B1C5-F4660FFB3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A1C5CC69-4B30-4603-9FAF-93CCC001B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2829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7C8EAD26-0348-46C3-917F-D93210F60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F1DFCE98-D3A3-4424-AFE6-A7E01B21A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ED5EACE7-FBE2-49B8-8E2A-083A2E43F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8291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D96D651-F185-4308-9BB5-6D0B322FA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645CB39-7579-45B8-90B6-53A5BED48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4F0E06D5-5B63-4D30-B04A-28E53FF49F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32993FA9-4B9C-4606-9AD4-7097C9DE4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669B921-7CE8-4438-AC7A-6B8FC4648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8857AD4-0779-41A1-8424-9264F7220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4512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592C78E-F84D-4832-88E1-22A2F4807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D61A9B81-39BB-49B0-877A-517C7ECA50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x-none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340FD66B-AFC8-45D6-81A3-9B3B7FAD6F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4D25F74-AB3B-419E-AC41-53D1C5EA5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3464223B-0D7A-4E66-A4A8-F3CB135CF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E84485F-09A8-415E-B299-54F72FE7B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8416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76F2C10-D0F4-415D-96A2-996811F3E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01323554-1079-4938-A101-63444B09C0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0FA69D8-5F57-4636-9900-FFE6F18C9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90B1EE9-320A-41A1-B86A-739C7DBC6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2C2E0B8-D9C3-4108-BB74-E35DB3253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990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3BCAD043-20C4-426A-A425-1E79968FD8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DC68A2C0-289B-408E-BE14-0A774B4177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C3AD184-D509-4259-A240-495F7478E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2A41F8C-EA86-4B09-B473-018BC8777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E925C5E-02E7-4BBE-9950-0091E34AD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53072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34A9C08-D37B-4628-96BE-DC6580255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FC10EBC-BE0D-44D4-8DED-1BB4881100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2EB3E20-A799-4EAD-B988-9C6DF0BF2B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421A79E-8B8B-4CBF-85B0-0430E21ABE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B9DE346-A1BA-42F3-97B0-C506B05704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44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F958E1DE-E0E5-41CE-AD1C-A07AF758E75F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607F5A7A-CB48-4216-8BA9-386C35C0CD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kzref.org/1-adamzat-tarihi-damuini-e-alfashi-kezei-a-tas-deuiri-vola-deu.html" TargetMode="External"/><Relationship Id="rId1" Type="http://schemas.openxmlformats.org/officeDocument/2006/relationships/slideLayout" Target="../slideLayouts/slideLayout6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Реферат: Экономика | Аудитті жоспарлау - ҚАЗАҚСТАН ЖАҢАЛЫҚТАРЫ"/>
          <p:cNvPicPr>
            <a:picLocks noChangeAspect="1" noChangeArrowheads="1"/>
          </p:cNvPicPr>
          <p:nvPr/>
        </p:nvPicPr>
        <p:blipFill>
          <a:blip r:embed="rId2">
            <a:alphaModFix/>
          </a:blip>
          <a:srcRect b="14446"/>
          <a:stretch>
            <a:fillRect/>
          </a:stretch>
        </p:blipFill>
        <p:spPr bwMode="auto">
          <a:xfrm>
            <a:off x="0" y="19584"/>
            <a:ext cx="9144000" cy="434552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3857628"/>
            <a:ext cx="8458200" cy="1470025"/>
          </a:xfrm>
        </p:spPr>
        <p:txBody>
          <a:bodyPr>
            <a:normAutofit/>
          </a:bodyPr>
          <a:lstStyle/>
          <a:p>
            <a:r>
              <a:rPr lang="kk-KZ" sz="4800" dirty="0">
                <a:latin typeface="Times New Roman" pitchFamily="18" charset="0"/>
                <a:cs typeface="Times New Roman" pitchFamily="18" charset="0"/>
              </a:rPr>
              <a:t>Клиенттің ішкі бақылау жүйесі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63888" y="6309320"/>
            <a:ext cx="6429420" cy="1752600"/>
          </a:xfrm>
        </p:spPr>
        <p:txBody>
          <a:bodyPr/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Орындаған: Айтқазинова Аружан 19-БУК-1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МАЗМҰНЫ: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7290" y="2000240"/>
            <a:ext cx="7406640" cy="1752600"/>
          </a:xfrm>
        </p:spPr>
        <p:txBody>
          <a:bodyPr/>
          <a:lstStyle/>
          <a:p>
            <a:pPr marL="342900" indent="-342900">
              <a:buAutoNum type="arabicPeriod"/>
            </a:pP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Ішкі бақылау </a:t>
            </a:r>
            <a:r>
              <a:rPr lang="kk-KZ" sz="3200" smtClean="0">
                <a:latin typeface="Times New Roman" pitchFamily="18" charset="0"/>
                <a:cs typeface="Times New Roman" pitchFamily="18" charset="0"/>
              </a:rPr>
              <a:t>жүйесінің маңызы.</a:t>
            </a:r>
            <a:endParaRPr lang="kk-KZ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Ішкі бақылау жүйесінің мақсаты.</a:t>
            </a:r>
          </a:p>
          <a:p>
            <a:pPr marL="342900" indent="-342900">
              <a:buAutoNum type="arabicPeriod"/>
            </a:pP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Ішкі бақылау жүйесінің құрылымы.</a:t>
            </a:r>
          </a:p>
          <a:p>
            <a:pPr marL="342900" indent="-342900">
              <a:buAutoNum type="arabicPeriod"/>
            </a:pPr>
            <a:endParaRPr lang="kk-KZ" dirty="0" smtClean="0"/>
          </a:p>
          <a:p>
            <a:pPr marL="342900" indent="-342900">
              <a:buAutoNum type="arabicPeriod"/>
            </a:pPr>
            <a:endParaRPr lang="ru-RU" dirty="0"/>
          </a:p>
        </p:txBody>
      </p:sp>
    </p:spTree>
  </p:cSld>
  <p:clrMapOvr>
    <a:masterClrMapping/>
  </p:clrMapOvr>
  <p:transition>
    <p:wheel spokes="3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0392" y="1196752"/>
            <a:ext cx="5063696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Ішкі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бақылау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жүйесі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клиент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басшылығы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өз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қызметін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дұрыс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жолға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қою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қабылдаған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саясат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пен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процедуралар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клиент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басшылығының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саясатын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сақтауды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активтерінің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 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сақталуын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қателіктерді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болдырмауды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бухгалтерлік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жазбалардың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дұрыстығын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қажет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Сонымен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бірге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қаржылық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ақпаратын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дер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кезінде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орындалып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сенімді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болуын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қажет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6" name="Picture 2" descr="A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95395" y="3717032"/>
            <a:ext cx="3250413" cy="243781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6628" name="Picture 4" descr="A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095" y="835803"/>
            <a:ext cx="3143240" cy="21431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D3B26B4E-EAC1-47CF-AA8B-CAF95E94D318}"/>
              </a:ext>
            </a:extLst>
          </p:cNvPr>
          <p:cNvSpPr/>
          <p:nvPr/>
        </p:nvSpPr>
        <p:spPr>
          <a:xfrm>
            <a:off x="5595354" y="692696"/>
            <a:ext cx="3350454" cy="2376264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F556D1D7-0841-4DB0-8B08-0F688C5556E9}"/>
              </a:ext>
            </a:extLst>
          </p:cNvPr>
          <p:cNvSpPr/>
          <p:nvPr/>
        </p:nvSpPr>
        <p:spPr>
          <a:xfrm>
            <a:off x="5610488" y="3573016"/>
            <a:ext cx="3426008" cy="2664296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</p:spTree>
  </p:cSld>
  <p:clrMapOvr>
    <a:masterClrMapping/>
  </p:clrMapOvr>
  <p:transition>
    <p:pull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один скругленный угол 2">
            <a:extLst>
              <a:ext uri="{FF2B5EF4-FFF2-40B4-BE49-F238E27FC236}">
                <a16:creationId xmlns:a16="http://schemas.microsoft.com/office/drawing/2014/main" xmlns="" id="{8ED79C63-A5C0-4F4A-98D7-2292F8DB0A2A}"/>
              </a:ext>
            </a:extLst>
          </p:cNvPr>
          <p:cNvSpPr/>
          <p:nvPr/>
        </p:nvSpPr>
        <p:spPr>
          <a:xfrm>
            <a:off x="179512" y="1270001"/>
            <a:ext cx="4248473" cy="1800200"/>
          </a:xfrm>
          <a:prstGeom prst="round1Rect">
            <a:avLst/>
          </a:prstGeom>
          <a:noFill/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011CFF9-CA53-46B0-A729-B11679B6C92B}"/>
              </a:ext>
            </a:extLst>
          </p:cNvPr>
          <p:cNvSpPr txBox="1"/>
          <p:nvPr/>
        </p:nvSpPr>
        <p:spPr>
          <a:xfrm>
            <a:off x="179512" y="210513"/>
            <a:ext cx="878497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Әкімшіліктің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тиімді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ішкі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бақылау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жүйесін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құруда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көбіне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мақсаттар</a:t>
            </a: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ға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негізделеді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0DD75E8-C51B-4CC9-9C42-9247B6A1F72E}"/>
              </a:ext>
            </a:extLst>
          </p:cNvPr>
          <p:cNvSpPr txBox="1"/>
          <p:nvPr/>
        </p:nvSpPr>
        <p:spPr>
          <a:xfrm>
            <a:off x="179512" y="1270001"/>
            <a:ext cx="332772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Сенімді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ақпаратпен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 Компания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қызметін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жақсы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деңгейде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басқару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әкімшілік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сенімді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ақпаратпен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етілуі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қажет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1A5B162B-D839-4F18-B014-7345C85625A9}"/>
              </a:ext>
            </a:extLst>
          </p:cNvPr>
          <p:cNvSpPr txBox="1"/>
          <p:nvPr/>
        </p:nvSpPr>
        <p:spPr>
          <a:xfrm>
            <a:off x="4644009" y="1471145"/>
            <a:ext cx="338437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Компания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құжаттары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активтерінің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сақталуын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x-none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E813DF6C-8E8E-4725-9AFC-865D92812DD1}"/>
              </a:ext>
            </a:extLst>
          </p:cNvPr>
          <p:cNvSpPr txBox="1"/>
          <p:nvPr/>
        </p:nvSpPr>
        <p:spPr>
          <a:xfrm>
            <a:off x="179512" y="3221015"/>
            <a:ext cx="374908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Шаруашылық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қызметтің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тиімділігін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Яғни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, ресурс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көздерінің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тиімді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қолданылуын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сонымен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қатар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салаларда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өндірістік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шығыстарды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болдырмауын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9" name="Прямоугольник: один скругленный угол 18">
            <a:extLst>
              <a:ext uri="{FF2B5EF4-FFF2-40B4-BE49-F238E27FC236}">
                <a16:creationId xmlns:a16="http://schemas.microsoft.com/office/drawing/2014/main" xmlns="" id="{8E0E5136-1081-48D6-8E5C-CE1F4C45A870}"/>
              </a:ext>
            </a:extLst>
          </p:cNvPr>
          <p:cNvSpPr/>
          <p:nvPr/>
        </p:nvSpPr>
        <p:spPr>
          <a:xfrm>
            <a:off x="179512" y="3221015"/>
            <a:ext cx="4248473" cy="1800200"/>
          </a:xfrm>
          <a:prstGeom prst="round1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0" name="Прямоугольник: один скругленный угол 19">
            <a:extLst>
              <a:ext uri="{FF2B5EF4-FFF2-40B4-BE49-F238E27FC236}">
                <a16:creationId xmlns:a16="http://schemas.microsoft.com/office/drawing/2014/main" xmlns="" id="{F7DF7A1C-9E24-4C40-AB82-6B7B4575D01D}"/>
              </a:ext>
            </a:extLst>
          </p:cNvPr>
          <p:cNvSpPr/>
          <p:nvPr/>
        </p:nvSpPr>
        <p:spPr>
          <a:xfrm>
            <a:off x="4661197" y="1507549"/>
            <a:ext cx="4248473" cy="1800200"/>
          </a:xfrm>
          <a:prstGeom prst="round1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1" name="Прямоугольник: один скругленный угол 20">
            <a:extLst>
              <a:ext uri="{FF2B5EF4-FFF2-40B4-BE49-F238E27FC236}">
                <a16:creationId xmlns:a16="http://schemas.microsoft.com/office/drawing/2014/main" xmlns="" id="{C0FAA5EA-8469-4C5B-A31E-036F91F7F1D8}"/>
              </a:ext>
            </a:extLst>
          </p:cNvPr>
          <p:cNvSpPr/>
          <p:nvPr/>
        </p:nvSpPr>
        <p:spPr>
          <a:xfrm>
            <a:off x="4661196" y="3560224"/>
            <a:ext cx="4248473" cy="1800200"/>
          </a:xfrm>
          <a:prstGeom prst="round1Rect">
            <a:avLst/>
          </a:prstGeom>
          <a:noFill/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CE98A4C9-2BC3-41C6-B8F3-FB416FD22905}"/>
              </a:ext>
            </a:extLst>
          </p:cNvPr>
          <p:cNvSpPr txBox="1"/>
          <p:nvPr/>
        </p:nvSpPr>
        <p:spPr>
          <a:xfrm>
            <a:off x="4665809" y="3568746"/>
            <a:ext cx="415466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Белгіленген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есеғп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принциптеріне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сәйкестігін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Белгілі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тапсырманы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орындау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компания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әкімшілігі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белгіленген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әдістер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ережелерді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қабылдайды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03561B1B-CB09-426A-959F-8CB78A9F2385}"/>
              </a:ext>
            </a:extLst>
          </p:cNvPr>
          <p:cNvSpPr txBox="1"/>
          <p:nvPr/>
        </p:nvSpPr>
        <p:spPr>
          <a:xfrm>
            <a:off x="150680" y="5219059"/>
            <a:ext cx="427730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Шетел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коррупциясы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жайлы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заң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актілерін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орындауын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актілерді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орындамау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штраф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төлеуден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бастап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түрмеге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отыруға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дейін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барады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</a:t>
            </a:r>
            <a:endParaRPr lang="x-none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20CBCFE1-1835-41DD-AC7A-D50FC4D88C99}"/>
              </a:ext>
            </a:extLst>
          </p:cNvPr>
          <p:cNvSpPr txBox="1"/>
          <p:nvPr/>
        </p:nvSpPr>
        <p:spPr>
          <a:xfrm>
            <a:off x="4019074" y="2596376"/>
            <a:ext cx="2952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1</a:t>
            </a:r>
            <a:endParaRPr lang="x-none" sz="20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B84CD8E7-CFC6-499F-8BA2-3C7FD19BFCA6}"/>
              </a:ext>
            </a:extLst>
          </p:cNvPr>
          <p:cNvSpPr txBox="1"/>
          <p:nvPr/>
        </p:nvSpPr>
        <p:spPr>
          <a:xfrm>
            <a:off x="8494736" y="2796431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2</a:t>
            </a:r>
            <a:endParaRPr kumimoji="0" lang="x-none" sz="2000" b="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F5978A56-B204-425F-926A-77E8358619C9}"/>
              </a:ext>
            </a:extLst>
          </p:cNvPr>
          <p:cNvSpPr txBox="1"/>
          <p:nvPr/>
        </p:nvSpPr>
        <p:spPr>
          <a:xfrm>
            <a:off x="4019074" y="4543333"/>
            <a:ext cx="65516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3</a:t>
            </a:r>
            <a:endParaRPr kumimoji="0" lang="x-none" sz="20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94EE98D8-1BC6-43A9-9219-479EABA0DA80}"/>
              </a:ext>
            </a:extLst>
          </p:cNvPr>
          <p:cNvSpPr txBox="1"/>
          <p:nvPr/>
        </p:nvSpPr>
        <p:spPr>
          <a:xfrm>
            <a:off x="8494736" y="4894106"/>
            <a:ext cx="3717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4</a:t>
            </a:r>
            <a:endParaRPr lang="x-none" sz="18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47B6B004-27EF-4C76-84D7-2D2F55FF30AA}"/>
              </a:ext>
            </a:extLst>
          </p:cNvPr>
          <p:cNvSpPr txBox="1"/>
          <p:nvPr/>
        </p:nvSpPr>
        <p:spPr>
          <a:xfrm>
            <a:off x="4019124" y="6293774"/>
            <a:ext cx="2952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5</a:t>
            </a:r>
            <a:endParaRPr lang="x-none" sz="1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0" name="Прямоугольник: один скругленный угол 39">
            <a:extLst>
              <a:ext uri="{FF2B5EF4-FFF2-40B4-BE49-F238E27FC236}">
                <a16:creationId xmlns:a16="http://schemas.microsoft.com/office/drawing/2014/main" xmlns="" id="{F7A97C10-537B-4A99-BDA3-7489B3D0B0E4}"/>
              </a:ext>
            </a:extLst>
          </p:cNvPr>
          <p:cNvSpPr/>
          <p:nvPr/>
        </p:nvSpPr>
        <p:spPr>
          <a:xfrm>
            <a:off x="173476" y="5181023"/>
            <a:ext cx="4248473" cy="1629557"/>
          </a:xfrm>
          <a:prstGeom prst="round1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</p:spTree>
  </p:cSld>
  <p:clrMapOvr>
    <a:masterClrMapping/>
  </p:clrMapOvr>
  <p:transition>
    <p:wedg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один скругленный угол 2">
            <a:extLst>
              <a:ext uri="{FF2B5EF4-FFF2-40B4-BE49-F238E27FC236}">
                <a16:creationId xmlns:a16="http://schemas.microsoft.com/office/drawing/2014/main" xmlns="" id="{8ED79C63-A5C0-4F4A-98D7-2292F8DB0A2A}"/>
              </a:ext>
            </a:extLst>
          </p:cNvPr>
          <p:cNvSpPr/>
          <p:nvPr/>
        </p:nvSpPr>
        <p:spPr>
          <a:xfrm>
            <a:off x="214282" y="1214422"/>
            <a:ext cx="5000660" cy="857256"/>
          </a:xfrm>
          <a:prstGeom prst="round1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1)    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есепке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алынған шаруашылық операциялар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тіркелуі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қажет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олрадың нақтылығы</a:t>
            </a:r>
            <a:endParaRPr lang="x-none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14282" y="0"/>
            <a:ext cx="8715436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 </a:t>
            </a:r>
            <a:r>
              <a:rPr lang="ru-RU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Ішкі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бақылау жүйесінің алдында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келесідей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7 </a:t>
            </a:r>
            <a:r>
              <a:rPr lang="ru-RU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мақсат тұрады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Бұл мақсат қателіктерді болдырмауға қол жеткізуге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көмек береді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Сенімділіктің қажетті дейгейін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қамтамасыз ету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үшін клиентің ішкі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бақылау жүйесі келесідей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болуы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қажет:</a:t>
            </a:r>
            <a:endParaRPr lang="ru-RU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4" name="Прямоугольник: один скругленный угол 2">
            <a:extLst>
              <a:ext uri="{FF2B5EF4-FFF2-40B4-BE49-F238E27FC236}">
                <a16:creationId xmlns:a16="http://schemas.microsoft.com/office/drawing/2014/main" xmlns="" id="{8ED79C63-A5C0-4F4A-98D7-2292F8DB0A2A}"/>
              </a:ext>
            </a:extLst>
          </p:cNvPr>
          <p:cNvSpPr/>
          <p:nvPr/>
        </p:nvSpPr>
        <p:spPr>
          <a:xfrm>
            <a:off x="3929058" y="2071678"/>
            <a:ext cx="5000660" cy="714380"/>
          </a:xfrm>
          <a:prstGeom prst="round1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2)    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шаруашылық операциялары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қажетінше рұқсат алынуы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қажет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x-none"/>
          </a:p>
        </p:txBody>
      </p:sp>
      <p:sp>
        <p:nvSpPr>
          <p:cNvPr id="5" name="Прямоугольник: один скругленный угол 2">
            <a:extLst>
              <a:ext uri="{FF2B5EF4-FFF2-40B4-BE49-F238E27FC236}">
                <a16:creationId xmlns:a16="http://schemas.microsoft.com/office/drawing/2014/main" xmlns="" id="{8ED79C63-A5C0-4F4A-98D7-2292F8DB0A2A}"/>
              </a:ext>
            </a:extLst>
          </p:cNvPr>
          <p:cNvSpPr/>
          <p:nvPr/>
        </p:nvSpPr>
        <p:spPr>
          <a:xfrm>
            <a:off x="214282" y="2857496"/>
            <a:ext cx="4643438" cy="642942"/>
          </a:xfrm>
          <a:prstGeom prst="round1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3)    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жүзеге асырылған шаруашылық операциялардың есепте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көрсетілуі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x-none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: один скругленный угол 2">
            <a:extLst>
              <a:ext uri="{FF2B5EF4-FFF2-40B4-BE49-F238E27FC236}">
                <a16:creationId xmlns:a16="http://schemas.microsoft.com/office/drawing/2014/main" xmlns="" id="{8ED79C63-A5C0-4F4A-98D7-2292F8DB0A2A}"/>
              </a:ext>
            </a:extLst>
          </p:cNvPr>
          <p:cNvSpPr/>
          <p:nvPr/>
        </p:nvSpPr>
        <p:spPr>
          <a:xfrm>
            <a:off x="3929058" y="3500438"/>
            <a:ext cx="5000660" cy="642942"/>
          </a:xfrm>
          <a:prstGeom prst="round1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4)    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шаруашылық операциялардың дұрыс бағалануы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x-none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: один скругленный угол 2">
            <a:extLst>
              <a:ext uri="{FF2B5EF4-FFF2-40B4-BE49-F238E27FC236}">
                <a16:creationId xmlns:a16="http://schemas.microsoft.com/office/drawing/2014/main" xmlns="" id="{8ED79C63-A5C0-4F4A-98D7-2292F8DB0A2A}"/>
              </a:ext>
            </a:extLst>
          </p:cNvPr>
          <p:cNvSpPr/>
          <p:nvPr/>
        </p:nvSpPr>
        <p:spPr>
          <a:xfrm>
            <a:off x="214282" y="4143380"/>
            <a:ext cx="5786478" cy="1000132"/>
          </a:xfrm>
          <a:prstGeom prst="round1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5)    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шаруашылық операциялардың шотта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көрсетілуі қажет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Бұл қаржылық берудің объективті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түрде жасалғанын бағалауға мүмкіндік береді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x-none"/>
          </a:p>
        </p:txBody>
      </p:sp>
      <p:sp>
        <p:nvSpPr>
          <p:cNvPr id="8" name="Прямоугольник: один скругленный угол 2">
            <a:extLst>
              <a:ext uri="{FF2B5EF4-FFF2-40B4-BE49-F238E27FC236}">
                <a16:creationId xmlns:a16="http://schemas.microsoft.com/office/drawing/2014/main" xmlns="" id="{8ED79C63-A5C0-4F4A-98D7-2292F8DB0A2A}"/>
              </a:ext>
            </a:extLst>
          </p:cNvPr>
          <p:cNvSpPr/>
          <p:nvPr/>
        </p:nvSpPr>
        <p:spPr>
          <a:xfrm>
            <a:off x="3929058" y="5143512"/>
            <a:ext cx="5000660" cy="642942"/>
          </a:xfrm>
          <a:prstGeom prst="round1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6)    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шаруашылық операциялардың дер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кезінде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рәсімделуі қажет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x-none"/>
          </a:p>
        </p:txBody>
      </p:sp>
      <p:sp>
        <p:nvSpPr>
          <p:cNvPr id="9" name="Прямоугольник: один скругленный угол 2">
            <a:extLst>
              <a:ext uri="{FF2B5EF4-FFF2-40B4-BE49-F238E27FC236}">
                <a16:creationId xmlns:a16="http://schemas.microsoft.com/office/drawing/2014/main" xmlns="" id="{8ED79C63-A5C0-4F4A-98D7-2292F8DB0A2A}"/>
              </a:ext>
            </a:extLst>
          </p:cNvPr>
          <p:cNvSpPr/>
          <p:nvPr/>
        </p:nvSpPr>
        <p:spPr>
          <a:xfrm>
            <a:off x="214282" y="5891210"/>
            <a:ext cx="5929354" cy="966790"/>
          </a:xfrm>
          <a:prstGeom prst="round1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7)    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шаруашылық операциялар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жазбалар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регисторда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жазылып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оның нәтижесі дұрыс соммаланып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жалпылануы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қажет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x-none"/>
          </a:p>
        </p:txBody>
      </p:sp>
      <p:pic>
        <p:nvPicPr>
          <p:cNvPr id="10" name="Picture 4" descr="1,445 Internal Controls Illustrations &amp;amp; Clip Art - iStock">
            <a:extLst>
              <a:ext uri="{FF2B5EF4-FFF2-40B4-BE49-F238E27FC236}">
                <a16:creationId xmlns:a16="http://schemas.microsoft.com/office/drawing/2014/main" xmlns="" id="{34760814-EC65-466A-B84B-BC8F433A37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009222" y="5840037"/>
            <a:ext cx="1134778" cy="101796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1,445 Internal Controls Illustrations &amp;amp; Clip Art - iStock">
            <a:extLst>
              <a:ext uri="{FF2B5EF4-FFF2-40B4-BE49-F238E27FC236}">
                <a16:creationId xmlns:a16="http://schemas.microsoft.com/office/drawing/2014/main" xmlns="" id="{34760814-EC65-466A-B84B-BC8F433A37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223504" y="1214422"/>
            <a:ext cx="920496" cy="82573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1,445 Internal Controls Illustrations &amp;amp; Clip Art - iStock">
            <a:extLst>
              <a:ext uri="{FF2B5EF4-FFF2-40B4-BE49-F238E27FC236}">
                <a16:creationId xmlns:a16="http://schemas.microsoft.com/office/drawing/2014/main" xmlns="" id="{34760814-EC65-466A-B84B-BC8F433A37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3500438"/>
            <a:ext cx="785786" cy="70489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pull dir="r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1F5CA46E-0C80-4C3E-B227-BED91BE13FF6}"/>
              </a:ext>
            </a:extLst>
          </p:cNvPr>
          <p:cNvSpPr/>
          <p:nvPr/>
        </p:nvSpPr>
        <p:spPr>
          <a:xfrm>
            <a:off x="1259632" y="0"/>
            <a:ext cx="7884368" cy="1115208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51D0C299-BF0F-4384-AC62-B793591AE1D5}"/>
              </a:ext>
            </a:extLst>
          </p:cNvPr>
          <p:cNvSpPr/>
          <p:nvPr/>
        </p:nvSpPr>
        <p:spPr>
          <a:xfrm>
            <a:off x="1259632" y="1121925"/>
            <a:ext cx="7884368" cy="11152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19CEC7F9-E417-4744-80BF-32EF4E4EA04A}"/>
              </a:ext>
            </a:extLst>
          </p:cNvPr>
          <p:cNvSpPr/>
          <p:nvPr/>
        </p:nvSpPr>
        <p:spPr>
          <a:xfrm>
            <a:off x="1267344" y="2237133"/>
            <a:ext cx="7884368" cy="11152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7E4FF690-904C-45C6-A1E1-EE87762E3AE6}"/>
              </a:ext>
            </a:extLst>
          </p:cNvPr>
          <p:cNvSpPr/>
          <p:nvPr/>
        </p:nvSpPr>
        <p:spPr>
          <a:xfrm>
            <a:off x="1259632" y="3341522"/>
            <a:ext cx="7884368" cy="11152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D1E229BC-B598-4608-8A3D-9083B4063755}"/>
              </a:ext>
            </a:extLst>
          </p:cNvPr>
          <p:cNvSpPr/>
          <p:nvPr/>
        </p:nvSpPr>
        <p:spPr>
          <a:xfrm>
            <a:off x="1259632" y="4467549"/>
            <a:ext cx="7884368" cy="11152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19AFD7D9-8E18-4F04-9BC4-85535ED677F5}"/>
              </a:ext>
            </a:extLst>
          </p:cNvPr>
          <p:cNvSpPr/>
          <p:nvPr/>
        </p:nvSpPr>
        <p:spPr>
          <a:xfrm>
            <a:off x="1259632" y="5593575"/>
            <a:ext cx="7884368" cy="12644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5" name="Блок-схема: задержка 4">
            <a:extLst>
              <a:ext uri="{FF2B5EF4-FFF2-40B4-BE49-F238E27FC236}">
                <a16:creationId xmlns:a16="http://schemas.microsoft.com/office/drawing/2014/main" xmlns="" id="{EA607CF8-9E94-48E3-8100-43301B0AAF0C}"/>
              </a:ext>
            </a:extLst>
          </p:cNvPr>
          <p:cNvSpPr/>
          <p:nvPr/>
        </p:nvSpPr>
        <p:spPr>
          <a:xfrm>
            <a:off x="0" y="0"/>
            <a:ext cx="4211960" cy="6858000"/>
          </a:xfrm>
          <a:prstGeom prst="flowChartDelay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1993723"/>
            <a:ext cx="356905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Бақылау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процедуралары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компанияның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алдына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қойған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мақсатына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жету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бақылау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ортасы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есеп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жүйесі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элементерін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толықтыратын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әкімшілік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өңдеген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әдістер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ережелер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dirty="0"/>
              <a:t> 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A23B789D-CDB6-4A4D-81B7-FBD082665D89}"/>
              </a:ext>
            </a:extLst>
          </p:cNvPr>
          <p:cNvSpPr txBox="1"/>
          <p:nvPr/>
        </p:nvSpPr>
        <p:spPr>
          <a:xfrm>
            <a:off x="5578714" y="354982"/>
            <a:ext cx="48249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міндеттерді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дұрыс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бөлу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39EEFA60-7B6A-4F08-94DB-DD743996B68E}"/>
              </a:ext>
            </a:extLst>
          </p:cNvPr>
          <p:cNvSpPr txBox="1"/>
          <p:nvPr/>
        </p:nvSpPr>
        <p:spPr>
          <a:xfrm>
            <a:off x="5780262" y="1203934"/>
            <a:ext cx="336373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санкциялаудың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тиімді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процедураларының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болуы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27F1F9B2-0F58-4B1D-AF31-3B6276117F1D}"/>
              </a:ext>
            </a:extLst>
          </p:cNvPr>
          <p:cNvSpPr txBox="1"/>
          <p:nvPr/>
        </p:nvSpPr>
        <p:spPr>
          <a:xfrm>
            <a:off x="5780262" y="2456802"/>
            <a:ext cx="367240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құжаттау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жүйелі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есеп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жазбалары</a:t>
            </a:r>
            <a:endParaRPr lang="x-none" sz="20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6053D760-3924-413D-A0EC-C7FCA5BB0F69}"/>
              </a:ext>
            </a:extLst>
          </p:cNvPr>
          <p:cNvSpPr txBox="1"/>
          <p:nvPr/>
        </p:nvSpPr>
        <p:spPr>
          <a:xfrm>
            <a:off x="5724629" y="4825098"/>
            <a:ext cx="519943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тәуелсіз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бақылау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жүргізу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D57EB72C-FA00-4299-8F8C-D657FA7AE154}"/>
              </a:ext>
            </a:extLst>
          </p:cNvPr>
          <p:cNvSpPr txBox="1"/>
          <p:nvPr/>
        </p:nvSpPr>
        <p:spPr>
          <a:xfrm>
            <a:off x="5780262" y="3533074"/>
            <a:ext cx="296463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активтермен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жазбаларды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нақты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бақылау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244967A0-05D3-4A23-B7C5-D90A6C8AD136}"/>
              </a:ext>
            </a:extLst>
          </p:cNvPr>
          <p:cNvSpPr txBox="1"/>
          <p:nvPr/>
        </p:nvSpPr>
        <p:spPr>
          <a:xfrm>
            <a:off x="5578714" y="6015840"/>
            <a:ext cx="54912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кәсіпорын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бақылау</a:t>
            </a:r>
            <a:endParaRPr lang="x-none" sz="2000" dirty="0"/>
          </a:p>
        </p:txBody>
      </p:sp>
    </p:spTree>
  </p:cSld>
  <p:clrMapOvr>
    <a:masterClrMapping/>
  </p:clrMapOvr>
  <p:transition>
    <p:wheel spokes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571480"/>
            <a:ext cx="8143932" cy="147732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ru-RU" sz="2400" dirty="0" err="1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Клиенттің ішкі</a:t>
            </a:r>
            <a:r>
              <a:rPr lang="ru-RU" sz="24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бақылау жүйесі үш негізгі</a:t>
            </a:r>
            <a:r>
              <a:rPr lang="ru-RU" sz="24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категориядағы әдістер </a:t>
            </a:r>
            <a:r>
              <a:rPr lang="ru-RU" sz="24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400" dirty="0" err="1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процедураларды</a:t>
            </a:r>
            <a:r>
              <a:rPr lang="ru-RU" sz="24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қамтиды</a:t>
            </a:r>
            <a:r>
              <a:rPr lang="ru-RU" sz="24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Оларды</a:t>
            </a:r>
            <a:r>
              <a:rPr lang="ru-RU" sz="24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ішкі</a:t>
            </a:r>
            <a:r>
              <a:rPr lang="ru-RU" sz="24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бақылау жүйесінің элементері</a:t>
            </a:r>
            <a:r>
              <a:rPr lang="ru-RU" sz="24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24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айтамыз</a:t>
            </a:r>
            <a:r>
              <a:rPr lang="ru-RU" sz="24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sz="24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dirty="0" smtClean="0"/>
              <a:t>  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329363" y="5831314"/>
            <a:ext cx="228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/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785786" y="2143116"/>
            <a:ext cx="3929090" cy="1071570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reflection blurRad="6350" stA="50000" endA="300" endPos="90000" dir="5400000" sy="-100000" algn="bl" rotWithShape="0"/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n-US" sz="3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a. </a:t>
            </a:r>
            <a:r>
              <a:rPr lang="ru-RU" sz="32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бақылау ортасы</a:t>
            </a:r>
            <a:endParaRPr lang="ru-RU" sz="32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928662" y="4786322"/>
            <a:ext cx="5357850" cy="1071570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reflection blurRad="6350" stA="50000" endA="300" endPos="55500" dist="101600" dir="5400000" sy="-100000" algn="bl" rotWithShape="0"/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c. </a:t>
            </a:r>
            <a:r>
              <a:rPr lang="ru-RU" sz="32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бақылау процедуралары</a:t>
            </a:r>
            <a:endParaRPr lang="ru-RU" sz="3200" dirty="0"/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4714876" y="3286124"/>
            <a:ext cx="4000528" cy="1000132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reflection blurRad="6350" stA="50000" endA="300" endPos="90000" dist="50800" dir="5400000" sy="-100000" algn="bl" rotWithShape="0"/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n-US" sz="3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b.  </a:t>
            </a:r>
            <a:r>
              <a:rPr lang="ru-RU" sz="32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есеп</a:t>
            </a:r>
            <a:r>
              <a:rPr lang="ru-RU" sz="3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жүйесі</a:t>
            </a:r>
            <a:endParaRPr lang="ru-RU" sz="32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</p:spTree>
  </p:cSld>
  <p:clrMapOvr>
    <a:masterClrMapping/>
  </p:clrMapOvr>
  <p:transition>
    <p:diamond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14282" y="-428652"/>
          <a:ext cx="9572660" cy="1565910"/>
        </p:xfrm>
        <a:graphic>
          <a:graphicData uri="http://schemas.openxmlformats.org/drawingml/2006/table">
            <a:tbl>
              <a:tblPr/>
              <a:tblGrid>
                <a:gridCol w="9572660"/>
              </a:tblGrid>
              <a:tr h="1214422">
                <a:tc>
                  <a:txBody>
                    <a:bodyPr/>
                    <a:lstStyle/>
                    <a:p>
                      <a:pPr algn="l" rtl="0"/>
                      <a:r>
                        <a:rPr lang="ru-RU" dirty="0"/>
                        <a:t/>
                      </a:r>
                      <a:br>
                        <a:rPr lang="ru-RU" dirty="0"/>
                      </a:br>
                      <a:r>
                        <a:rPr lang="ru-RU" sz="4000" b="1" dirty="0" err="1">
                          <a:latin typeface="Times New Roman" pitchFamily="18" charset="0"/>
                          <a:cs typeface="Times New Roman" pitchFamily="18" charset="0"/>
                        </a:rPr>
                        <a:t>Ішкі</a:t>
                      </a:r>
                      <a:r>
                        <a:rPr lang="ru-RU" sz="40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4000" b="1" dirty="0" err="1">
                          <a:latin typeface="Times New Roman" pitchFamily="18" charset="0"/>
                          <a:cs typeface="Times New Roman" pitchFamily="18" charset="0"/>
                        </a:rPr>
                        <a:t>бақылау </a:t>
                      </a:r>
                      <a:r>
                        <a:rPr lang="ru-RU" sz="40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жүйесінің құрылымы</a:t>
                      </a:r>
                      <a:r>
                        <a:rPr lang="ru-RU" dirty="0"/>
                        <a:t/>
                      </a:r>
                      <a:br>
                        <a:rPr lang="ru-RU" dirty="0"/>
                      </a:br>
                      <a:r>
                        <a:rPr lang="ru-RU" dirty="0"/>
                        <a:t/>
                      </a:r>
                      <a:br>
                        <a:rPr lang="ru-RU" dirty="0"/>
                      </a:br>
                      <a:endParaRPr lang="ru-RU" dirty="0"/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5555450"/>
              </p:ext>
            </p:extLst>
          </p:nvPr>
        </p:nvGraphicFramePr>
        <p:xfrm>
          <a:off x="285720" y="599480"/>
          <a:ext cx="8572559" cy="6076756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852717"/>
                <a:gridCol w="2867125"/>
                <a:gridCol w="2852717"/>
              </a:tblGrid>
              <a:tr h="917414"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Бақылау </a:t>
                      </a:r>
                      <a:r>
                        <a:rPr lang="ru-RU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ортасы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8250" marR="48250" marT="48250" marB="48250"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Есептеу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жүйесі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8250" marR="48250" marT="48250" marB="48250"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Бақылау процедуралары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8250" marR="48250" marT="48250" marB="48250"/>
                </a:tc>
              </a:tr>
              <a:tr h="5126816">
                <a:tc>
                  <a:txBody>
                    <a:bodyPr/>
                    <a:lstStyle/>
                    <a:p>
                      <a:r>
                        <a:rPr lang="ru-RU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Бақылау </a:t>
                      </a: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процедураларының </a:t>
                      </a:r>
                      <a:r>
                        <a:rPr lang="ru-RU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элементтері</a:t>
                      </a:r>
                      <a:endParaRPr lang="ru-RU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● </a:t>
                      </a: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әкімшілік философиясы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және басқару стилі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● </a:t>
                      </a: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ұйымдастырушылық структурасы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● </a:t>
                      </a: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аудиторлық 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комитет</a:t>
                      </a:r>
                    </a:p>
                    <a:p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● </a:t>
                      </a: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қызметке орналасуға арызы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және қызметкеллермен қатынасы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● </a:t>
                      </a: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әкімшіліктің бақылау әдістері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● </a:t>
                      </a: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ішкі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 аудит </a:t>
                      </a: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функциялары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● </a:t>
                      </a: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тұлғалармен жұмыс істеудің әдістері 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мен </a:t>
                      </a: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процедуралары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● </a:t>
                      </a: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сыртқы </a:t>
                      </a:r>
                      <a:r>
                        <a:rPr lang="ru-RU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әсерлер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8250" marR="48250" marT="48250" marB="48250"/>
                </a:tc>
                <a:tc>
                  <a:txBody>
                    <a:bodyPr/>
                    <a:lstStyle/>
                    <a:p>
                      <a:r>
                        <a:rPr lang="ru-RU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Алға </a:t>
                      </a: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қойған мақсаттары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● </a:t>
                      </a: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заңдылық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● </a:t>
                      </a: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санкциялануы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● </a:t>
                      </a: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толықтылығы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● </a:t>
                      </a: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баға 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беру</a:t>
                      </a:r>
                    </a:p>
                    <a:p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● классификация</a:t>
                      </a:r>
                    </a:p>
                    <a:p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● </a:t>
                      </a: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өз уақытылығы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● </a:t>
                      </a: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отчетты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дайындау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8250" marR="48250" marT="48250" marB="48250"/>
                </a:tc>
                <a:tc>
                  <a:txBody>
                    <a:bodyPr/>
                    <a:lstStyle/>
                    <a:p>
                      <a:r>
                        <a:rPr lang="ru-RU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Бақылау </a:t>
                      </a: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процедураларының </a:t>
                      </a:r>
                      <a:r>
                        <a:rPr lang="ru-RU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категориялары</a:t>
                      </a:r>
                      <a:endParaRPr lang="ru-RU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●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800" b="0" u="none" strike="noStrike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  <a:hlinkClick r:id="rId2"/>
                        </a:rPr>
                        <a:t>дұрыс бөлінуі</a:t>
                      </a:r>
                      <a:endParaRPr lang="ru-RU" sz="1800" b="0" u="non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● </a:t>
                      </a: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санкциялаудың іске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асырылатын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жүйесі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● </a:t>
                      </a: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сапалы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құжаттар 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мен </a:t>
                      </a: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тіркемелер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● </a:t>
                      </a: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нақты бақылау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● </a:t>
                      </a: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тәуелсіз тексерулер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8250" marR="48250" marT="48250" marB="48250"/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184731" cy="1923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circl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trong internal controls are key to spending CARES Act funds">
            <a:extLst>
              <a:ext uri="{FF2B5EF4-FFF2-40B4-BE49-F238E27FC236}">
                <a16:creationId xmlns:a16="http://schemas.microsoft.com/office/drawing/2014/main" xmlns="" id="{1DBB8B99-F4A0-4777-BB0B-10851C947E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428604"/>
            <a:ext cx="4101036" cy="273402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071934" y="714356"/>
            <a:ext cx="4786410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Бақылау ортасы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–бұл әкімшіліктің жоғары дәрежесінің қарым-қатынасын, сонымен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қатар директорлар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ұйымның иелері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де осы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бақылауға және бақылаудың маңыздылығы жайындағы процедуралар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және әрекеттер болып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0034" y="4286256"/>
            <a:ext cx="807249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Ішкі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аудит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кәсіпорында бақылау-болжау процедураларын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тексеруде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тиімділігін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белгілейді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Ішкі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аудиттің тиімділігін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қамтамасыз ету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үшін, өндірістік бөлімдегі аудиторлық жұмыскерлердің тәуелсіздігіне кепілдік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newsfla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875968FF-C2F8-4014-BBAC-B1EC35B8BA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5074" y="4710433"/>
            <a:ext cx="2928926" cy="214756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571472" y="428604"/>
            <a:ext cx="8215370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Есептеу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жүйесінің мақсаты</a:t>
            </a:r>
            <a:r>
              <a:rPr lang="ru-RU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жинақтау, тіркеу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классификация,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талдау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және шаруашылық  операциялар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жайлы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отчет беру,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активтермен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есептеумен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қамтамасыс етуді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кәсіпорынның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жүйесінде анықтайды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Тиімді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есептеу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жүйесі жоғарыда аталып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өткен ішкі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бақылаудың жеті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мақсатына сәйкестендірілуі қажет.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Мысалы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есептеу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жүйесі барлық тауарлардың тіркелуіне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кепілдік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беріп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кәсіпорынның өз клиенттеріне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тауарлардың жеткізілуін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қамтамасыз етіп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ағымдағы периодта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қаржылық отчетта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реализация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көлемін көрсетілетіндей құрылуы керек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 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2" name="AutoShape 2" descr="Бақылау — У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ransition>
    <p:split orient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uditor&amp;#39;s Responsibility for Assessing a Client&amp;#39;s Internal Controls: Brown  Smith Wallace">
            <a:extLst>
              <a:ext uri="{FF2B5EF4-FFF2-40B4-BE49-F238E27FC236}">
                <a16:creationId xmlns:a16="http://schemas.microsoft.com/office/drawing/2014/main" xmlns="" id="{C4C8E0FF-2A5A-4DD0-A4B2-322FF7986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12" y="0"/>
            <a:ext cx="1714488" cy="171448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28596" y="1643050"/>
            <a:ext cx="785818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Бақылау процедуралары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бұл есептеу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жүйесі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бақылау ортасын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элементтерімен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толықтырып отыратын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әкімшіліктің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компания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алдындағы мақсаттарға жету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үшін құрған әдістер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ережелер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Әрбір шаруашылық жүйеде осындай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көптеген әдістер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процедуралар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Алайда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олардың барлығы көбіне келесі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бес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категорияға еніп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кетеді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Auditor&amp;#39;s Responsibility for Assessing a Client&amp;#39;s Internal Controls: Brown  Smith Wallace">
            <a:extLst>
              <a:ext uri="{FF2B5EF4-FFF2-40B4-BE49-F238E27FC236}">
                <a16:creationId xmlns:a16="http://schemas.microsoft.com/office/drawing/2014/main" xmlns="" id="{C4C8E0FF-2A5A-4DD0-A4B2-322FF7986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644" y="5000644"/>
            <a:ext cx="1857356" cy="185735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heel spokes="8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214290"/>
            <a:ext cx="8358246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Міндеттемелердің дұрыс бөлінуі</a:t>
            </a:r>
            <a:r>
              <a:rPr lang="ru-RU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Бұларға бухгалтерлік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есеп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пен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материалдық жауапкершіліктің бөлінуі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активтер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материалдық жауапкершілік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операциялардың санкциялануы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шаруашылық операцияларды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жүргізуге жауапкершілік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 олардың есебін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жүргізуге жауапкершілік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жатады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Санкцияланатын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процедуралардың тиімділігі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Егер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ұйымның әрбір тұлғасы активтерді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өз қарауы бойынша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алуы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тарататын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болса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онда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қорытындысында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хаос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болар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Құжаттау және жүйелік есеп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тіркемелері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материалдық тасымалдаушылар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шаруашылық операциялар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жайлы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ақпараттарды тарқататын және белгілейтін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Олардың арасында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шот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фактура,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бухгалтерлік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тіркелімдер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алуға тапсырыстар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реализация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журналдар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жұмысшылардың жұмыс уақытысы есебінің карточкасы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сонымен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қатар алғашқы құжаттар және есеп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регистрлары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жатады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342900" indent="-342900"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Құжаттар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активтерді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бақылау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Ең маңызды активтер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құжаттарды қорғаудың жолы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қауіпсіздік шараларын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қолдану болып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Мысалы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тауарлы-материалдық құндылықтардың кішігірім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ұрлықтан қорғау үшін, қоймада түгендеу жүргізіп тұру керек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5.   </a:t>
            </a:r>
            <a:r>
              <a:rPr lang="ru-RU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Тәуелсіз тексеруді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жүргізу.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Бақылау процедураларының соңғы категориясы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бұл қалған төрт процедуралардың тиянақты және үздіксіз жүргізілуіне шолу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342900" indent="-342900" algn="just">
              <a:buFont typeface="+mj-lt"/>
              <a:buAutoNum type="arabicPeriod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zo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714348" y="500042"/>
            <a:ext cx="7772400" cy="1752600"/>
          </a:xfrm>
        </p:spPr>
        <p:txBody>
          <a:bodyPr>
            <a:normAutofit/>
          </a:bodyPr>
          <a:lstStyle/>
          <a:p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Назарлары</a:t>
            </a:r>
            <a:r>
              <a:rPr lang="kk-KZ" sz="4800" dirty="0" smtClean="0">
                <a:latin typeface="Times New Roman" pitchFamily="18" charset="0"/>
                <a:cs typeface="Times New Roman" pitchFamily="18" charset="0"/>
              </a:rPr>
              <a:t>ңызға рахмет!!!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_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</TotalTime>
  <Words>598</Words>
  <Application>Microsoft Office PowerPoint</Application>
  <PresentationFormat>Экран (4:3)</PresentationFormat>
  <Paragraphs>87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8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Тема Office</vt:lpstr>
      <vt:lpstr>Официальная</vt:lpstr>
      <vt:lpstr>Аспект</vt:lpstr>
      <vt:lpstr>Открытая</vt:lpstr>
      <vt:lpstr>Справедливость</vt:lpstr>
      <vt:lpstr>Эркер</vt:lpstr>
      <vt:lpstr>1_Аспект</vt:lpstr>
      <vt:lpstr>Солнцестояние</vt:lpstr>
      <vt:lpstr>Клиенттің ішкі бақылау жүйесі</vt:lpstr>
      <vt:lpstr>МАЗМҰНЫ: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Назарларыңызға рахмет!!!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Клиенттің ішкі бақылау жүйесі</dc:title>
  <dc:creator>ADMIN</dc:creator>
  <cp:lastModifiedBy>Гульжан Байтикенова</cp:lastModifiedBy>
  <cp:revision>24</cp:revision>
  <dcterms:created xsi:type="dcterms:W3CDTF">2021-09-11T16:20:12Z</dcterms:created>
  <dcterms:modified xsi:type="dcterms:W3CDTF">2021-09-13T07:52:42Z</dcterms:modified>
</cp:coreProperties>
</file>